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una.muralidhar\Desktop\surv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layout/>
      <c:txPr>
        <a:bodyPr/>
        <a:lstStyle/>
        <a:p>
          <a:pPr>
            <a:defRPr sz="36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Age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25-30</c:v>
                </c:pt>
                <c:pt idx="1">
                  <c:v>31-40</c:v>
                </c:pt>
                <c:pt idx="2">
                  <c:v>41-45</c:v>
                </c:pt>
                <c:pt idx="3">
                  <c:v>51-60</c:v>
                </c:pt>
                <c:pt idx="4">
                  <c:v>over 60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21</c:v>
                </c:pt>
                <c:pt idx="2">
                  <c:v>21</c:v>
                </c:pt>
                <c:pt idx="3">
                  <c:v>24</c:v>
                </c:pt>
                <c:pt idx="4">
                  <c:v>9</c:v>
                </c:pt>
              </c:numCache>
            </c:numRef>
          </c:val>
        </c:ser>
        <c:axId val="76606080"/>
        <c:axId val="59068800"/>
      </c:barChart>
      <c:catAx>
        <c:axId val="76606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9068800"/>
        <c:crosses val="autoZero"/>
        <c:auto val="1"/>
        <c:lblAlgn val="ctr"/>
        <c:lblOffset val="100"/>
      </c:catAx>
      <c:valAx>
        <c:axId val="59068800"/>
        <c:scaling>
          <c:orientation val="minMax"/>
        </c:scaling>
        <c:axPos val="l"/>
        <c:majorGridlines/>
        <c:numFmt formatCode="General" sourceLinked="1"/>
        <c:tickLblPos val="nextTo"/>
        <c:crossAx val="76606080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36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Sheet1!$B$50</c:f>
              <c:strCache>
                <c:ptCount val="1"/>
                <c:pt idx="0">
                  <c:v>Signs of burnout</c:v>
                </c:pt>
              </c:strCache>
            </c:strRef>
          </c:tx>
          <c:cat>
            <c:strRef>
              <c:f>Sheet1!$A$51:$A$56</c:f>
              <c:strCache>
                <c:ptCount val="6"/>
                <c:pt idx="0">
                  <c:v>I enjoy my work and there are no signs of burnout</c:v>
                </c:pt>
                <c:pt idx="1">
                  <c:v>I am under stress, and I don't often have much energy, but I have no symptoms of burnout</c:v>
                </c:pt>
                <c:pt idx="2">
                  <c:v>I am definitely burning out and have one or more symptoms of burnout such as emotional exhaustion</c:v>
                </c:pt>
                <c:pt idx="3">
                  <c:v>The symptoms of burnout won't go away. I think of work frustrations a lot</c:v>
                </c:pt>
                <c:pt idx="4">
                  <c:v>I am completely burned out. I am at a point where I need to seek help.</c:v>
                </c:pt>
                <c:pt idx="5">
                  <c:v>I have reached a point where I need to seek help or leave the profession/my job</c:v>
                </c:pt>
              </c:strCache>
            </c:strRef>
          </c:cat>
          <c:val>
            <c:numRef>
              <c:f>Sheet1!$B$51:$B$56</c:f>
              <c:numCache>
                <c:formatCode>General</c:formatCode>
                <c:ptCount val="6"/>
                <c:pt idx="0">
                  <c:v>49</c:v>
                </c:pt>
                <c:pt idx="1">
                  <c:v>31</c:v>
                </c:pt>
                <c:pt idx="2">
                  <c:v>16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axId val="81532800"/>
        <c:axId val="81534336"/>
      </c:barChart>
      <c:catAx>
        <c:axId val="81532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1534336"/>
        <c:crosses val="autoZero"/>
        <c:auto val="1"/>
        <c:lblAlgn val="ctr"/>
        <c:lblOffset val="100"/>
      </c:catAx>
      <c:valAx>
        <c:axId val="81534336"/>
        <c:scaling>
          <c:orientation val="minMax"/>
        </c:scaling>
        <c:axPos val="l"/>
        <c:majorGridlines/>
        <c:numFmt formatCode="General" sourceLinked="1"/>
        <c:tickLblPos val="nextTo"/>
        <c:crossAx val="8153280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36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Sheet1!$B$9</c:f>
              <c:strCache>
                <c:ptCount val="1"/>
                <c:pt idx="0">
                  <c:v>Current practice</c:v>
                </c:pt>
              </c:strCache>
            </c:strRef>
          </c:tx>
          <c:cat>
            <c:strRef>
              <c:f>Sheet1!$A$10:$A$13</c:f>
              <c:strCache>
                <c:ptCount val="4"/>
                <c:pt idx="0">
                  <c:v>Private and freelance</c:v>
                </c:pt>
                <c:pt idx="1">
                  <c:v>Corporate hospital</c:v>
                </c:pt>
                <c:pt idx="2">
                  <c:v>Public sector</c:v>
                </c:pt>
                <c:pt idx="3">
                  <c:v>Medical College</c:v>
                </c:pt>
              </c:strCache>
            </c:strRef>
          </c:cat>
          <c:val>
            <c:numRef>
              <c:f>Sheet1!$B$10:$B$13</c:f>
              <c:numCache>
                <c:formatCode>General</c:formatCode>
                <c:ptCount val="4"/>
                <c:pt idx="0">
                  <c:v>56</c:v>
                </c:pt>
                <c:pt idx="1">
                  <c:v>36</c:v>
                </c:pt>
                <c:pt idx="2">
                  <c:v>3</c:v>
                </c:pt>
                <c:pt idx="3">
                  <c:v>11</c:v>
                </c:pt>
              </c:numCache>
            </c:numRef>
          </c:val>
        </c:ser>
        <c:axId val="59088896"/>
        <c:axId val="59090432"/>
      </c:barChart>
      <c:catAx>
        <c:axId val="590888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9090432"/>
        <c:crosses val="autoZero"/>
        <c:auto val="1"/>
        <c:lblAlgn val="ctr"/>
        <c:lblOffset val="100"/>
      </c:catAx>
      <c:valAx>
        <c:axId val="59090432"/>
        <c:scaling>
          <c:orientation val="minMax"/>
        </c:scaling>
        <c:axPos val="l"/>
        <c:majorGridlines/>
        <c:numFmt formatCode="General" sourceLinked="1"/>
        <c:tickLblPos val="nextTo"/>
        <c:crossAx val="5908889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36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Sheet1!$B$15</c:f>
              <c:strCache>
                <c:ptCount val="1"/>
                <c:pt idx="0">
                  <c:v>Workplace atmosphere</c:v>
                </c:pt>
              </c:strCache>
            </c:strRef>
          </c:tx>
          <c:cat>
            <c:strRef>
              <c:f>Sheet1!$A$16:$A$20</c:f>
              <c:strCache>
                <c:ptCount val="5"/>
                <c:pt idx="0">
                  <c:v>Calm and comfortable</c:v>
                </c:pt>
                <c:pt idx="1">
                  <c:v>Busy but reasonable</c:v>
                </c:pt>
                <c:pt idx="2">
                  <c:v>Hectic</c:v>
                </c:pt>
                <c:pt idx="3">
                  <c:v>Chaotic</c:v>
                </c:pt>
                <c:pt idx="4">
                  <c:v>No comments</c:v>
                </c:pt>
              </c:strCache>
            </c:strRef>
          </c:cat>
          <c:val>
            <c:numRef>
              <c:f>Sheet1!$B$16:$B$20</c:f>
              <c:numCache>
                <c:formatCode>General</c:formatCode>
                <c:ptCount val="5"/>
                <c:pt idx="0">
                  <c:v>19</c:v>
                </c:pt>
                <c:pt idx="1">
                  <c:v>64</c:v>
                </c:pt>
                <c:pt idx="2">
                  <c:v>12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axId val="59102336"/>
        <c:axId val="59103872"/>
      </c:barChart>
      <c:catAx>
        <c:axId val="5910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9103872"/>
        <c:crosses val="autoZero"/>
        <c:auto val="1"/>
        <c:lblAlgn val="ctr"/>
        <c:lblOffset val="100"/>
      </c:catAx>
      <c:valAx>
        <c:axId val="59103872"/>
        <c:scaling>
          <c:orientation val="minMax"/>
        </c:scaling>
        <c:axPos val="l"/>
        <c:majorGridlines/>
        <c:numFmt formatCode="General" sourceLinked="1"/>
        <c:tickLblPos val="nextTo"/>
        <c:crossAx val="5910233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3200"/>
            </a:pPr>
            <a:r>
              <a:rPr lang="en-US" sz="3200" dirty="0" smtClean="0"/>
              <a:t>Efficient</a:t>
            </a:r>
            <a:r>
              <a:rPr lang="en-US" sz="3200" baseline="0" dirty="0" smtClean="0"/>
              <a:t> team work</a:t>
            </a:r>
            <a:endParaRPr lang="en-US" sz="3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Sheet1!$B$22</c:f>
              <c:strCache>
                <c:ptCount val="1"/>
                <c:pt idx="0">
                  <c:v>Team work</c:v>
                </c:pt>
              </c:strCache>
            </c:strRef>
          </c:tx>
          <c:cat>
            <c:strRef>
              <c:f>Sheet1!$A$23:$A$26</c:f>
              <c:strCache>
                <c:ptCount val="4"/>
                <c:pt idx="0">
                  <c:v>poor</c:v>
                </c:pt>
                <c:pt idx="1">
                  <c:v>marginal</c:v>
                </c:pt>
                <c:pt idx="2">
                  <c:v>satisfactory</c:v>
                </c:pt>
                <c:pt idx="3">
                  <c:v>optimal and good</c:v>
                </c:pt>
              </c:strCache>
            </c:strRef>
          </c:cat>
          <c:val>
            <c:numRef>
              <c:f>Sheet1!$B$23:$B$26</c:f>
              <c:numCache>
                <c:formatCode>General</c:formatCode>
                <c:ptCount val="4"/>
                <c:pt idx="0">
                  <c:v>6</c:v>
                </c:pt>
                <c:pt idx="1">
                  <c:v>27</c:v>
                </c:pt>
                <c:pt idx="2">
                  <c:v>37</c:v>
                </c:pt>
                <c:pt idx="3">
                  <c:v>29</c:v>
                </c:pt>
              </c:numCache>
            </c:numRef>
          </c:val>
        </c:ser>
        <c:axId val="77936896"/>
        <c:axId val="77946880"/>
      </c:barChart>
      <c:catAx>
        <c:axId val="77936896"/>
        <c:scaling>
          <c:orientation val="minMax"/>
        </c:scaling>
        <c:axPos val="b"/>
        <c:tickLblPos val="nextTo"/>
        <c:crossAx val="77946880"/>
        <c:crosses val="autoZero"/>
        <c:auto val="1"/>
        <c:lblAlgn val="ctr"/>
        <c:lblOffset val="100"/>
      </c:catAx>
      <c:valAx>
        <c:axId val="77946880"/>
        <c:scaling>
          <c:orientation val="minMax"/>
        </c:scaling>
        <c:axPos val="l"/>
        <c:majorGridlines/>
        <c:numFmt formatCode="General" sourceLinked="1"/>
        <c:tickLblPos val="nextTo"/>
        <c:crossAx val="779368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2400"/>
            </a:pPr>
            <a:r>
              <a:rPr lang="en-IN" dirty="0"/>
              <a:t>Alignment of </a:t>
            </a:r>
            <a:r>
              <a:rPr lang="en-IN" dirty="0" smtClean="0"/>
              <a:t>one’s professional </a:t>
            </a:r>
            <a:r>
              <a:rPr lang="en-IN" dirty="0"/>
              <a:t>values to the workplace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Sheet1!$B$28</c:f>
              <c:strCache>
                <c:ptCount val="1"/>
                <c:pt idx="0">
                  <c:v>Alignment of professional values to the workplace</c:v>
                </c:pt>
              </c:strCache>
            </c:strRef>
          </c:tx>
          <c:cat>
            <c:strRef>
              <c:f>Sheet1!$A$29:$A$33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Sheet1!$B$29:$B$33</c:f>
              <c:numCache>
                <c:formatCode>General</c:formatCode>
                <c:ptCount val="5"/>
                <c:pt idx="0">
                  <c:v>19</c:v>
                </c:pt>
                <c:pt idx="1">
                  <c:v>43</c:v>
                </c:pt>
                <c:pt idx="2">
                  <c:v>26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</c:ser>
        <c:axId val="77987840"/>
        <c:axId val="77989376"/>
      </c:barChart>
      <c:catAx>
        <c:axId val="77987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7989376"/>
        <c:crosses val="autoZero"/>
        <c:auto val="1"/>
        <c:lblAlgn val="ctr"/>
        <c:lblOffset val="100"/>
      </c:catAx>
      <c:valAx>
        <c:axId val="77989376"/>
        <c:scaling>
          <c:orientation val="minMax"/>
        </c:scaling>
        <c:axPos val="l"/>
        <c:majorGridlines/>
        <c:numFmt formatCode="General" sourceLinked="1"/>
        <c:tickLblPos val="nextTo"/>
        <c:crossAx val="7798784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32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Sheet1!$B$35</c:f>
              <c:strCache>
                <c:ptCount val="1"/>
                <c:pt idx="0">
                  <c:v>Overall satisfaction with work</c:v>
                </c:pt>
              </c:strCache>
            </c:strRef>
          </c:tx>
          <c:cat>
            <c:strRef>
              <c:f>Sheet1!$A$36:$A$40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Sheet1!$B$36:$B$40</c:f>
              <c:numCache>
                <c:formatCode>General</c:formatCode>
                <c:ptCount val="5"/>
                <c:pt idx="0">
                  <c:v>20</c:v>
                </c:pt>
                <c:pt idx="1">
                  <c:v>51</c:v>
                </c:pt>
                <c:pt idx="2">
                  <c:v>23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axId val="78013568"/>
        <c:axId val="78015104"/>
      </c:barChart>
      <c:catAx>
        <c:axId val="780135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015104"/>
        <c:crosses val="autoZero"/>
        <c:auto val="1"/>
        <c:lblAlgn val="ctr"/>
        <c:lblOffset val="100"/>
      </c:catAx>
      <c:valAx>
        <c:axId val="78015104"/>
        <c:scaling>
          <c:orientation val="minMax"/>
        </c:scaling>
        <c:axPos val="l"/>
        <c:majorGridlines/>
        <c:numFmt formatCode="General" sourceLinked="1"/>
        <c:tickLblPos val="nextTo"/>
        <c:crossAx val="78013568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28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Sheet1!$B$42</c:f>
              <c:strCache>
                <c:ptCount val="1"/>
                <c:pt idx="0">
                  <c:v> I feel a great deal of stress in my job/work</c:v>
                </c:pt>
              </c:strCache>
            </c:strRef>
          </c:tx>
          <c:cat>
            <c:strRef>
              <c:f>Sheet1!$A$43:$A$47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Sheet1!$B$43:$B$47</c:f>
              <c:numCache>
                <c:formatCode>General</c:formatCode>
                <c:ptCount val="5"/>
                <c:pt idx="0">
                  <c:v>9</c:v>
                </c:pt>
                <c:pt idx="1">
                  <c:v>36</c:v>
                </c:pt>
                <c:pt idx="2">
                  <c:v>28</c:v>
                </c:pt>
                <c:pt idx="3">
                  <c:v>24</c:v>
                </c:pt>
                <c:pt idx="4">
                  <c:v>3</c:v>
                </c:pt>
              </c:numCache>
            </c:numRef>
          </c:val>
        </c:ser>
        <c:axId val="78022912"/>
        <c:axId val="78041088"/>
      </c:barChart>
      <c:catAx>
        <c:axId val="78022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041088"/>
        <c:crosses val="autoZero"/>
        <c:auto val="1"/>
        <c:lblAlgn val="ctr"/>
        <c:lblOffset val="100"/>
      </c:catAx>
      <c:valAx>
        <c:axId val="78041088"/>
        <c:scaling>
          <c:orientation val="minMax"/>
        </c:scaling>
        <c:axPos val="l"/>
        <c:majorGridlines/>
        <c:numFmt formatCode="General" sourceLinked="1"/>
        <c:tickLblPos val="nextTo"/>
        <c:crossAx val="78022912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32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Sheet1!$B$65</c:f>
              <c:strCache>
                <c:ptCount val="1"/>
                <c:pt idx="0">
                  <c:v>Time spent with family and friends</c:v>
                </c:pt>
              </c:strCache>
            </c:strRef>
          </c:tx>
          <c:cat>
            <c:strRef>
              <c:f>Sheet1!$A$66:$A$69</c:f>
              <c:strCache>
                <c:ptCount val="4"/>
                <c:pt idx="0">
                  <c:v>My work- family-life balance is just perfect</c:v>
                </c:pt>
                <c:pt idx="1">
                  <c:v>My family time does suffer occasionally, but is satisfactory</c:v>
                </c:pt>
                <c:pt idx="2">
                  <c:v>My family time is often compromised due to work commitments</c:v>
                </c:pt>
                <c:pt idx="3">
                  <c:v>I have very little time for my family, and am very dissatisfied</c:v>
                </c:pt>
              </c:strCache>
            </c:strRef>
          </c:cat>
          <c:val>
            <c:numRef>
              <c:f>Sheet1!$B$66:$B$69</c:f>
              <c:numCache>
                <c:formatCode>General</c:formatCode>
                <c:ptCount val="4"/>
                <c:pt idx="0">
                  <c:v>14</c:v>
                </c:pt>
                <c:pt idx="1">
                  <c:v>50</c:v>
                </c:pt>
                <c:pt idx="2">
                  <c:v>32</c:v>
                </c:pt>
                <c:pt idx="3">
                  <c:v>4</c:v>
                </c:pt>
              </c:numCache>
            </c:numRef>
          </c:val>
        </c:ser>
        <c:axId val="81476992"/>
        <c:axId val="81478784"/>
      </c:barChart>
      <c:catAx>
        <c:axId val="81476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1478784"/>
        <c:crosses val="autoZero"/>
        <c:auto val="1"/>
        <c:lblAlgn val="ctr"/>
        <c:lblOffset val="100"/>
      </c:catAx>
      <c:valAx>
        <c:axId val="81478784"/>
        <c:scaling>
          <c:orientation val="minMax"/>
        </c:scaling>
        <c:axPos val="l"/>
        <c:majorGridlines/>
        <c:numFmt formatCode="General" sourceLinked="1"/>
        <c:tickLblPos val="nextTo"/>
        <c:crossAx val="81476992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layout/>
      <c:txPr>
        <a:bodyPr/>
        <a:lstStyle/>
        <a:p>
          <a:pPr>
            <a:defRPr sz="36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Sheet1!$B$58</c:f>
              <c:strCache>
                <c:ptCount val="1"/>
                <c:pt idx="0">
                  <c:v>Control over workload</c:v>
                </c:pt>
              </c:strCache>
            </c:strRef>
          </c:tx>
          <c:cat>
            <c:strRef>
              <c:f>Sheet1!$A$59:$A$63</c:f>
              <c:strCache>
                <c:ptCount val="5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</c:strCache>
            </c:strRef>
          </c:cat>
          <c:val>
            <c:numRef>
              <c:f>Sheet1!$B$59:$B$63</c:f>
              <c:numCache>
                <c:formatCode>General</c:formatCode>
                <c:ptCount val="5"/>
                <c:pt idx="0">
                  <c:v>7</c:v>
                </c:pt>
                <c:pt idx="1">
                  <c:v>38</c:v>
                </c:pt>
                <c:pt idx="2">
                  <c:v>41</c:v>
                </c:pt>
                <c:pt idx="3">
                  <c:v>13</c:v>
                </c:pt>
                <c:pt idx="4">
                  <c:v>1</c:v>
                </c:pt>
              </c:numCache>
            </c:numRef>
          </c:val>
        </c:ser>
        <c:axId val="81507072"/>
        <c:axId val="81508608"/>
      </c:barChart>
      <c:catAx>
        <c:axId val="815070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508608"/>
        <c:crosses val="autoZero"/>
        <c:auto val="1"/>
        <c:lblAlgn val="ctr"/>
        <c:lblOffset val="100"/>
      </c:catAx>
      <c:valAx>
        <c:axId val="81508608"/>
        <c:scaling>
          <c:orientation val="minMax"/>
        </c:scaling>
        <c:axPos val="l"/>
        <c:majorGridlines/>
        <c:numFmt formatCode="General" sourceLinked="1"/>
        <c:tickLblPos val="nextTo"/>
        <c:crossAx val="81507072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FBB48-2209-4F1D-A552-E02FCFEFD2EA}" type="datetimeFigureOut">
              <a:rPr lang="en-IN" smtClean="0"/>
              <a:pPr/>
              <a:t>11-10-2019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6E25-53B0-42D2-B47E-98FD4BA83E7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BURNOUT AMONGST OBSTETRICIANS – A SURVEY</a:t>
            </a:r>
            <a:br>
              <a:rPr lang="en-IN" dirty="0" smtClean="0"/>
            </a:br>
            <a:r>
              <a:rPr lang="en-IN" dirty="0" smtClean="0"/>
              <a:t>2018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solidFill>
                  <a:schemeClr val="tx1"/>
                </a:solidFill>
              </a:rPr>
              <a:t>DR. ARUNA MURALIDHAR MD, MRCOG(UK), FRCOG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SENIOR CONSULTANT OBSTETRICIAN AND GYNAECOLOGIST, FORTIS LA FEMME</a:t>
            </a:r>
          </a:p>
          <a:p>
            <a:r>
              <a:rPr lang="en-IN" sz="2000" dirty="0" smtClean="0">
                <a:solidFill>
                  <a:schemeClr val="tx1"/>
                </a:solidFill>
              </a:rPr>
              <a:t>JOINT TREASURER, BSOG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79512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67544" y="332656"/>
          <a:ext cx="777686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67544" y="476672"/>
          <a:ext cx="820891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95536" y="548680"/>
          <a:ext cx="828092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11560" y="548680"/>
          <a:ext cx="79928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67544" y="404664"/>
          <a:ext cx="835292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67544" y="404664"/>
          <a:ext cx="842493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404664"/>
          <a:ext cx="871296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67544" y="476672"/>
          <a:ext cx="842493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71</Words>
  <Application>Microsoft Office PowerPoint</Application>
  <PresentationFormat>On-screen Show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BURNOUT AMONGST OBSTETRICIANS – A SURVEY 2018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aruna.muralidhar</dc:creator>
  <cp:lastModifiedBy>aruna.muralidhar</cp:lastModifiedBy>
  <cp:revision>13</cp:revision>
  <dcterms:created xsi:type="dcterms:W3CDTF">2019-10-11T06:17:33Z</dcterms:created>
  <dcterms:modified xsi:type="dcterms:W3CDTF">2019-10-11T07:13:43Z</dcterms:modified>
</cp:coreProperties>
</file>